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5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19D"/>
    <a:srgbClr val="FFFFA0"/>
    <a:srgbClr val="C0FFFF"/>
    <a:srgbClr val="00863D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0" autoAdjust="0"/>
    <p:restoredTop sz="94622" autoAdjust="0"/>
  </p:normalViewPr>
  <p:slideViewPr>
    <p:cSldViewPr>
      <p:cViewPr>
        <p:scale>
          <a:sx n="73" d="100"/>
          <a:sy n="73" d="100"/>
        </p:scale>
        <p:origin x="-131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42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5599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316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36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4362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96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89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421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30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2483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90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3000">
              <a:srgbClr val="F3F19D"/>
            </a:gs>
            <a:gs pos="25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36CC1-9AE8-45A6-9255-3444A0E231DC}" type="datetimeFigureOut">
              <a:rPr lang="en-CA" smtClean="0"/>
              <a:t>2016-05-18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84EA7-CC04-403D-A353-FFD16305CF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410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ynham/taxi-predi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745" y="476672"/>
            <a:ext cx="7772400" cy="1470025"/>
          </a:xfrm>
        </p:spPr>
        <p:txBody>
          <a:bodyPr>
            <a:norm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Predicting the Destinations</a:t>
            </a:r>
            <a:br>
              <a:rPr lang="en-CA" dirty="0" smtClean="0">
                <a:latin typeface="Century Gothic" panose="020B0502020202020204" pitchFamily="34" charset="0"/>
              </a:rPr>
            </a:br>
            <a:r>
              <a:rPr lang="en-CA" dirty="0" smtClean="0">
                <a:latin typeface="Century Gothic" panose="020B0502020202020204" pitchFamily="34" charset="0"/>
              </a:rPr>
              <a:t>of Taxis on Route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5157192"/>
            <a:ext cx="6400800" cy="1296144"/>
          </a:xfrm>
        </p:spPr>
        <p:txBody>
          <a:bodyPr>
            <a:normAutofit/>
          </a:bodyPr>
          <a:lstStyle/>
          <a:p>
            <a:r>
              <a:rPr lang="en-CA" dirty="0" smtClean="0">
                <a:solidFill>
                  <a:schemeClr val="tx1"/>
                </a:solidFill>
                <a:latin typeface="+mj-lt"/>
                <a:cs typeface="Lao UI" panose="020B0502040204020203" pitchFamily="34" charset="0"/>
              </a:rPr>
              <a:t>Peter Raynham</a:t>
            </a:r>
            <a:br>
              <a:rPr lang="en-CA" dirty="0" smtClean="0">
                <a:solidFill>
                  <a:schemeClr val="tx1"/>
                </a:solidFill>
                <a:latin typeface="+mj-lt"/>
                <a:cs typeface="Lao UI" panose="020B0502040204020203" pitchFamily="34" charset="0"/>
              </a:rPr>
            </a:br>
            <a:r>
              <a:rPr lang="en-CA" dirty="0" smtClean="0">
                <a:solidFill>
                  <a:schemeClr val="tx1"/>
                </a:solidFill>
                <a:latin typeface="+mj-lt"/>
                <a:cs typeface="Lao UI" panose="020B0502040204020203" pitchFamily="34" charset="0"/>
              </a:rPr>
              <a:t>CKME136 Capstone</a:t>
            </a:r>
            <a:endParaRPr lang="en-CA" dirty="0">
              <a:solidFill>
                <a:schemeClr val="tx1"/>
              </a:solidFill>
              <a:latin typeface="+mj-lt"/>
              <a:cs typeface="Lao UI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23" y="2276872"/>
            <a:ext cx="7818644" cy="253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620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Model Performance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" y="134076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Accuracy improves toward end of trip,</a:t>
            </a:r>
            <a:br>
              <a:rPr lang="en-CA" dirty="0" smtClean="0"/>
            </a:br>
            <a:r>
              <a:rPr lang="en-CA" dirty="0" smtClean="0"/>
              <a:t>… but we don’t know when trip will end.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24634"/>
            <a:ext cx="4176464" cy="354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98545"/>
            <a:ext cx="4229993" cy="354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082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Model Performance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Quality of prediction during one typical trip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632848" cy="469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76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Predicting a Typical Trip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Typical trip</a:t>
            </a:r>
          </a:p>
          <a:p>
            <a:r>
              <a:rPr lang="en-CA" dirty="0" smtClean="0"/>
              <a:t>Start</a:t>
            </a:r>
          </a:p>
          <a:p>
            <a:r>
              <a:rPr lang="en-CA" dirty="0" smtClean="0"/>
              <a:t>Finish</a:t>
            </a:r>
          </a:p>
          <a:p>
            <a:r>
              <a:rPr lang="en-CA" dirty="0" smtClean="0"/>
              <a:t>Route 3.1 km</a:t>
            </a:r>
          </a:p>
          <a:p>
            <a:r>
              <a:rPr lang="en-CA" dirty="0" smtClean="0"/>
              <a:t>Time 9.5 min</a:t>
            </a:r>
            <a:endParaRPr lang="en-CA" dirty="0"/>
          </a:p>
        </p:txBody>
      </p:sp>
      <p:pic>
        <p:nvPicPr>
          <p:cNvPr id="5122" name="Picture 2" descr="C:\Users\Peter\CKME 136\Taxi\Plots\Trip 13 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895" y="1340768"/>
            <a:ext cx="5353489" cy="51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14658" y="2340642"/>
            <a:ext cx="360040" cy="360040"/>
          </a:xfrm>
          <a:prstGeom prst="rect">
            <a:avLst/>
          </a:prstGeom>
          <a:solidFill>
            <a:srgbClr val="00863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Isosceles Triangle 4"/>
          <p:cNvSpPr/>
          <p:nvPr/>
        </p:nvSpPr>
        <p:spPr>
          <a:xfrm>
            <a:off x="2195736" y="2852936"/>
            <a:ext cx="432048" cy="432048"/>
          </a:xfrm>
          <a:prstGeom prst="triangl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88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519" y="5659308"/>
            <a:ext cx="7344816" cy="675583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Let’s get rolling …</a:t>
            </a:r>
            <a:endParaRPr lang="en-CA" dirty="0"/>
          </a:p>
        </p:txBody>
      </p:sp>
      <p:pic>
        <p:nvPicPr>
          <p:cNvPr id="6146" name="Picture 2" descr="C:\Users\Peter\CKME 136\Taxi\Plots\Trip 13 start 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8136904" cy="501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7584" y="5733256"/>
            <a:ext cx="360040" cy="360040"/>
          </a:xfrm>
          <a:prstGeom prst="rect">
            <a:avLst/>
          </a:prstGeom>
          <a:solidFill>
            <a:srgbClr val="00863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667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eter\CKME 136\Taxi\Plots\Trip 13 min 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9338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183" y="908720"/>
            <a:ext cx="2160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the start:</a:t>
            </a:r>
          </a:p>
          <a:p>
            <a:r>
              <a:rPr lang="en-CA" sz="2800" dirty="0" smtClean="0"/>
              <a:t>With no trip data yet, prediction is far off.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209168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eter\CKME 136\Taxi\Plots\Trip 13 min 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183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1 minute</a:t>
            </a:r>
            <a:r>
              <a:rPr lang="en-CA" sz="2800" dirty="0"/>
              <a:t>.</a:t>
            </a:r>
            <a:endParaRPr lang="en-CA" sz="2800" dirty="0" smtClean="0"/>
          </a:p>
        </p:txBody>
      </p:sp>
    </p:spTree>
    <p:extLst>
      <p:ext uri="{BB962C8B-B14F-4D97-AF65-F5344CB8AC3E}">
        <p14:creationId xmlns:p14="http://schemas.microsoft.com/office/powerpoint/2010/main" val="4270704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Peter\CKME 136\Taxi\Plots\Trip 13 min 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2 minutes:</a:t>
            </a:r>
          </a:p>
          <a:p>
            <a:r>
              <a:rPr lang="en-CA" sz="2800" dirty="0" smtClean="0"/>
              <a:t>Enough trip data to make an informed prediction.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17580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eter\CKME 136\Taxi\Plots\Trip 13 min 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3 minutes.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22290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eter\CKME 136\Taxi\Plots\Trip 13 min 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8770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4 minutes:</a:t>
            </a:r>
          </a:p>
          <a:p>
            <a:r>
              <a:rPr lang="en-CA" sz="2800" dirty="0" smtClean="0"/>
              <a:t>Accuracy improving, despite taxi’s direction.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63154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eter\CKME 136\Taxi\Plots\Trip 13 min 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5 minutes.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17380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Research Proble</a:t>
            </a:r>
            <a:r>
              <a:rPr lang="en-CA" dirty="0">
                <a:latin typeface="Century Gothic" panose="020B0502020202020204" pitchFamily="34" charset="0"/>
              </a:rPr>
              <a:t>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2204864"/>
            <a:ext cx="7200800" cy="1938992"/>
          </a:xfrm>
          <a:prstGeom prst="rect">
            <a:avLst/>
          </a:prstGeom>
          <a:noFill/>
          <a:ln w="38100">
            <a:solidFill>
              <a:srgbClr val="A27B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/>
              <a:t>Can we predict</a:t>
            </a:r>
            <a:br>
              <a:rPr lang="en-CA" sz="4000" dirty="0" smtClean="0"/>
            </a:br>
            <a:r>
              <a:rPr lang="en-CA" sz="4000" dirty="0" smtClean="0"/>
              <a:t>the destinations of taxis that are</a:t>
            </a:r>
            <a:br>
              <a:rPr lang="en-CA" sz="4000" dirty="0" smtClean="0"/>
            </a:br>
            <a:r>
              <a:rPr lang="en-CA" sz="4000" dirty="0" smtClean="0"/>
              <a:t>on route with customers?</a:t>
            </a:r>
            <a:endParaRPr lang="en-CA" sz="4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" y="5095503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31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Peter\CKME 136\Taxi\Plots\Trip 13 min 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6 minutes:</a:t>
            </a:r>
          </a:p>
          <a:p>
            <a:r>
              <a:rPr lang="en-CA" sz="2800" dirty="0" smtClean="0"/>
              <a:t>The best prediction of the trip.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1447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eter\CKME 136\Taxi\Plots\Trip 13 min 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7 minutes.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224007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eter\CKME 136\Taxi\Plots\Trip 13 min 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8 minutes:</a:t>
            </a:r>
          </a:p>
          <a:p>
            <a:r>
              <a:rPr lang="en-CA" sz="2800" dirty="0" smtClean="0"/>
              <a:t>Taxi leaves main road.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91236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Peter\CKME 136\Taxi\Plots\Trip 13 min 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9 minutes.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98783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Peter\CKME 136\Taxi\Plots\Trip 13 min 09.5 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5056"/>
            <a:ext cx="6098465" cy="590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1183" y="908720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At the end.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21565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Peter\CKME 136\Taxi\Plots\Trip 13 finish 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76575"/>
            <a:ext cx="7920880" cy="498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/>
          <p:cNvSpPr/>
          <p:nvPr/>
        </p:nvSpPr>
        <p:spPr>
          <a:xfrm>
            <a:off x="1005391" y="5744212"/>
            <a:ext cx="432048" cy="432048"/>
          </a:xfrm>
          <a:prstGeom prst="triangl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451455" y="5744212"/>
            <a:ext cx="7344816" cy="675583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… and we are there.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4201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Research Conclusion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554545"/>
          </a:xfrm>
          <a:prstGeom prst="rect">
            <a:avLst/>
          </a:prstGeom>
          <a:noFill/>
          <a:ln w="38100">
            <a:solidFill>
              <a:srgbClr val="A27B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000" dirty="0" smtClean="0"/>
              <a:t>Destinations of taxis on route</a:t>
            </a:r>
            <a:r>
              <a:rPr lang="en-CA" sz="4000" dirty="0"/>
              <a:t/>
            </a:r>
            <a:br>
              <a:rPr lang="en-CA" sz="4000" dirty="0"/>
            </a:br>
            <a:r>
              <a:rPr lang="en-CA" sz="4000" dirty="0" smtClean="0"/>
              <a:t>can be predicted based</a:t>
            </a:r>
            <a:br>
              <a:rPr lang="en-CA" sz="4000" dirty="0" smtClean="0"/>
            </a:br>
            <a:r>
              <a:rPr lang="en-CA" sz="4000" dirty="0" smtClean="0"/>
              <a:t>on current and past trip data,</a:t>
            </a:r>
            <a:br>
              <a:rPr lang="en-CA" sz="4000" dirty="0" smtClean="0"/>
            </a:br>
            <a:r>
              <a:rPr lang="en-CA" sz="4000" dirty="0" smtClean="0"/>
              <a:t>but reliable accuracy is difficult.</a:t>
            </a:r>
            <a:endParaRPr lang="en-CA" sz="4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88" y="4869161"/>
            <a:ext cx="2748973" cy="1988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519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Future Research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How can the model be improved?</a:t>
            </a:r>
          </a:p>
          <a:p>
            <a:r>
              <a:rPr lang="en-CA" dirty="0" smtClean="0"/>
              <a:t>Tune </a:t>
            </a:r>
            <a:r>
              <a:rPr lang="en-CA" dirty="0" err="1" smtClean="0"/>
              <a:t>kNN</a:t>
            </a:r>
            <a:r>
              <a:rPr lang="en-CA" dirty="0" smtClean="0"/>
              <a:t> for sparse data spaces</a:t>
            </a:r>
          </a:p>
          <a:p>
            <a:pPr lvl="1"/>
            <a:r>
              <a:rPr lang="en-CA" dirty="0" smtClean="0"/>
              <a:t>Leaving the main road may mean end of trip</a:t>
            </a:r>
          </a:p>
          <a:p>
            <a:r>
              <a:rPr lang="en-CA" dirty="0" smtClean="0"/>
              <a:t>Supplement </a:t>
            </a:r>
            <a:r>
              <a:rPr lang="en-CA" dirty="0" err="1" smtClean="0"/>
              <a:t>kNN</a:t>
            </a:r>
            <a:r>
              <a:rPr lang="en-CA" dirty="0" smtClean="0"/>
              <a:t> with a Markov model</a:t>
            </a:r>
          </a:p>
          <a:p>
            <a:pPr lvl="1"/>
            <a:r>
              <a:rPr lang="en-CA" dirty="0" err="1" smtClean="0"/>
              <a:t>kNN</a:t>
            </a:r>
            <a:r>
              <a:rPr lang="en-CA" dirty="0" smtClean="0"/>
              <a:t> performs poorly for taxis in outlying areas</a:t>
            </a:r>
          </a:p>
          <a:p>
            <a:r>
              <a:rPr lang="en-CA" dirty="0" smtClean="0"/>
              <a:t>Research rules for special cases</a:t>
            </a:r>
          </a:p>
          <a:p>
            <a:pPr lvl="1"/>
            <a:r>
              <a:rPr lang="en-CA" dirty="0" smtClean="0"/>
              <a:t>Special events, customer preferences, etc.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5462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Programming Notes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/>
              <a:t>Data cleaning and preparation:</a:t>
            </a:r>
          </a:p>
          <a:p>
            <a:r>
              <a:rPr lang="en-CA" sz="2800" dirty="0" smtClean="0"/>
              <a:t>Python programs – 350 lines of code</a:t>
            </a:r>
          </a:p>
          <a:p>
            <a:pPr marL="0" indent="0">
              <a:buNone/>
            </a:pPr>
            <a:r>
              <a:rPr lang="en-CA" dirty="0" smtClean="0"/>
              <a:t>Modelling with </a:t>
            </a:r>
            <a:r>
              <a:rPr lang="en-CA" dirty="0" err="1" smtClean="0"/>
              <a:t>kNN</a:t>
            </a:r>
            <a:r>
              <a:rPr lang="en-CA" dirty="0" smtClean="0"/>
              <a:t>:</a:t>
            </a:r>
          </a:p>
          <a:p>
            <a:r>
              <a:rPr lang="en-CA" sz="2800" dirty="0" smtClean="0"/>
              <a:t>R functions – 75 lines of code</a:t>
            </a:r>
          </a:p>
          <a:p>
            <a:pPr marL="0" indent="0">
              <a:buNone/>
            </a:pPr>
            <a:r>
              <a:rPr lang="en-CA" dirty="0" smtClean="0"/>
              <a:t>Map plotting:</a:t>
            </a:r>
          </a:p>
          <a:p>
            <a:r>
              <a:rPr lang="en-CA" sz="2800" dirty="0" smtClean="0"/>
              <a:t>R functions – 60 lines of </a:t>
            </a:r>
            <a:r>
              <a:rPr lang="en-CA" sz="2800" dirty="0" smtClean="0"/>
              <a:t>code</a:t>
            </a:r>
          </a:p>
          <a:p>
            <a:r>
              <a:rPr lang="en-CA" sz="2800" dirty="0" smtClean="0"/>
              <a:t>Using </a:t>
            </a:r>
            <a:r>
              <a:rPr lang="en-CA" sz="2800" dirty="0" err="1" smtClean="0"/>
              <a:t>ggmap</a:t>
            </a:r>
            <a:r>
              <a:rPr lang="en-CA" sz="2800" dirty="0" smtClean="0"/>
              <a:t> and </a:t>
            </a:r>
            <a:r>
              <a:rPr lang="en-CA" sz="2800" dirty="0" smtClean="0"/>
              <a:t>ggplot2</a:t>
            </a:r>
          </a:p>
          <a:p>
            <a:pPr marL="0" indent="0">
              <a:buNone/>
            </a:pPr>
            <a:r>
              <a:rPr lang="en-CA" dirty="0" smtClean="0"/>
              <a:t>Source </a:t>
            </a:r>
            <a:r>
              <a:rPr lang="en-CA" dirty="0"/>
              <a:t>code</a:t>
            </a:r>
            <a:r>
              <a:rPr lang="en-CA" dirty="0" smtClean="0"/>
              <a:t>:</a:t>
            </a:r>
          </a:p>
          <a:p>
            <a:r>
              <a:rPr lang="en-CA" dirty="0" smtClean="0"/>
              <a:t> </a:t>
            </a:r>
            <a:r>
              <a:rPr lang="en-CA" sz="2800" dirty="0">
                <a:hlinkClick r:id="rId2"/>
              </a:rPr>
              <a:t>github.com/</a:t>
            </a:r>
            <a:r>
              <a:rPr lang="en-CA" sz="2800" dirty="0" err="1">
                <a:hlinkClick r:id="rId2"/>
              </a:rPr>
              <a:t>praynham</a:t>
            </a:r>
            <a:r>
              <a:rPr lang="en-CA" sz="2800" dirty="0">
                <a:hlinkClick r:id="rId2"/>
              </a:rPr>
              <a:t>/taxi-predict</a:t>
            </a:r>
            <a:endParaRPr lang="en-CA" sz="2800" dirty="0" smtClean="0"/>
          </a:p>
        </p:txBody>
      </p:sp>
    </p:spTree>
    <p:extLst>
      <p:ext uri="{BB962C8B-B14F-4D97-AF65-F5344CB8AC3E}">
        <p14:creationId xmlns:p14="http://schemas.microsoft.com/office/powerpoint/2010/main" val="345458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Research Data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19256" cy="5256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b="1" i="1" dirty="0" smtClean="0"/>
              <a:t>City of Porto, Portugal</a:t>
            </a:r>
          </a:p>
          <a:p>
            <a:r>
              <a:rPr lang="en-CA" dirty="0" smtClean="0"/>
              <a:t>City population 190,000</a:t>
            </a:r>
          </a:p>
          <a:p>
            <a:r>
              <a:rPr lang="en-CA" dirty="0" smtClean="0"/>
              <a:t>Urban area population 1.8 million</a:t>
            </a:r>
          </a:p>
          <a:p>
            <a:pPr marL="0" indent="0">
              <a:buNone/>
            </a:pPr>
            <a:r>
              <a:rPr lang="en-CA" b="1" i="1" dirty="0" smtClean="0"/>
              <a:t>Taxis in Porto</a:t>
            </a:r>
          </a:p>
          <a:p>
            <a:r>
              <a:rPr lang="en-CA" dirty="0" smtClean="0"/>
              <a:t>442 taxi cabs</a:t>
            </a:r>
          </a:p>
          <a:p>
            <a:r>
              <a:rPr lang="en-CA" dirty="0" smtClean="0"/>
              <a:t>1.7 million taxi trips per year</a:t>
            </a:r>
          </a:p>
          <a:p>
            <a:pPr marL="0" indent="0">
              <a:buNone/>
            </a:pPr>
            <a:r>
              <a:rPr lang="en-CA" b="1" i="1" dirty="0" smtClean="0"/>
              <a:t>Data Set – Kaggle.com</a:t>
            </a:r>
          </a:p>
          <a:p>
            <a:r>
              <a:rPr lang="en-CA" dirty="0" smtClean="0"/>
              <a:t>Data collected for 2013 July to 2014 June</a:t>
            </a:r>
          </a:p>
          <a:p>
            <a:r>
              <a:rPr lang="en-CA" dirty="0" smtClean="0"/>
              <a:t>Taxi GPS locations logged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275384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Data Sample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    </a:t>
            </a: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TRIP_ID: 1372636858620000589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CALL_TYPE: C  (street hail)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ORIGIN_CALL: 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ORIGIN_STAND: 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TAXI_ID: 20000589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TIMESTAMP: 1372636858  (Jul-01 00:00:58)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DAY_TYPE: A  (normal day)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   POLYLINE</a:t>
            </a: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:</a:t>
            </a: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TIME </a:t>
            </a: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LONGITUDE  LATITUDE   DIST   DIR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0.00: -8.618643, 41.141412,    0m</a:t>
            </a: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,    </a:t>
            </a: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-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0.25: -8.618499, 41.141376,   22m,  -11°   W&lt;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0.50: -8.620326, 41.142510,  298m,  155°  NE======&gt;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0.75: -8.622153, 41.143815,  306m,  152°  NE======&gt;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1.00: -8.623953, 41.144373,  273m,  167°   E=====&gt;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1.25: -8.626680, 41.144778,  405m,  174°   E========&gt;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                    .   .   .   .   .</a:t>
            </a:r>
          </a:p>
          <a:p>
            <a:pPr marL="0" indent="0">
              <a:buNone/>
            </a:pP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            4.50</a:t>
            </a: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: -8.631144, 41.154489,  238m,   43°  NW&lt;=====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4.75: -8.630829, 41.154507,   47m,    2°   W&lt;=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5.00: -8.630829, 41.154516,    1m,   90°   N&gt;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5.25: -8.630829, 41.154498,    2m,  -90°   S&lt;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         5.50: -8.630838, 41.154489,    2m, -143°  SE&gt;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ROUTE_LEN: </a:t>
            </a: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3.951 km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Lucida Console" panose="020B0609040504020204" pitchFamily="49" charset="0"/>
                <a:cs typeface="Consolas" panose="020B0609020204030204" pitchFamily="49" charset="0"/>
              </a:rPr>
              <a:t>    TRIP_LEN: </a:t>
            </a: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2.313 km</a:t>
            </a:r>
          </a:p>
          <a:p>
            <a:pPr marL="0" indent="0">
              <a:buNone/>
            </a:pPr>
            <a:r>
              <a:rPr lang="en-US" sz="1200" dirty="0" smtClean="0">
                <a:latin typeface="Lucida Console" panose="020B0609040504020204" pitchFamily="49" charset="0"/>
                <a:cs typeface="Consolas" panose="020B0609020204030204" pitchFamily="49" charset="0"/>
              </a:rPr>
              <a:t>   AVG_SPEED: 43.1 km/h</a:t>
            </a:r>
            <a:endParaRPr lang="en-CA" sz="1200" dirty="0">
              <a:latin typeface="Lucida Console" panose="020B06090405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53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Data Cleaning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240486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Problem: Wonky GPS location reports</a:t>
            </a:r>
          </a:p>
          <a:p>
            <a:r>
              <a:rPr lang="en-CA" dirty="0" smtClean="0"/>
              <a:t>Affects 12% of trips</a:t>
            </a:r>
          </a:p>
          <a:p>
            <a:r>
              <a:rPr lang="en-CA" dirty="0" smtClean="0"/>
              <a:t>Locations momentarily off by up to 10 km</a:t>
            </a:r>
          </a:p>
          <a:p>
            <a:r>
              <a:rPr lang="en-CA" dirty="0" smtClean="0"/>
              <a:t>Can taxis really go faster than sound?</a:t>
            </a:r>
          </a:p>
          <a:p>
            <a:endParaRPr lang="en-CA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1720" y="5949280"/>
            <a:ext cx="324036" cy="504056"/>
          </a:xfrm>
          <a:prstGeom prst="straightConnector1">
            <a:avLst/>
          </a:prstGeom>
          <a:ln w="508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375756" y="5373216"/>
            <a:ext cx="180020" cy="576064"/>
          </a:xfrm>
          <a:prstGeom prst="straightConnector1">
            <a:avLst/>
          </a:prstGeom>
          <a:ln w="508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375756" y="4013039"/>
            <a:ext cx="123801" cy="685734"/>
          </a:xfrm>
          <a:prstGeom prst="straightConnector1">
            <a:avLst/>
          </a:prstGeom>
          <a:ln w="508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555776" y="5373216"/>
            <a:ext cx="48965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52320" y="4826838"/>
            <a:ext cx="0" cy="523318"/>
          </a:xfrm>
          <a:prstGeom prst="straightConnector1">
            <a:avLst/>
          </a:prstGeom>
          <a:ln w="508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2465766" y="4698772"/>
            <a:ext cx="4986554" cy="12806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335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Century Gothic" panose="020B0502020202020204" pitchFamily="34" charset="0"/>
              </a:rPr>
              <a:t>Data </a:t>
            </a:r>
            <a:r>
              <a:rPr lang="en-CA" dirty="0" smtClean="0">
                <a:latin typeface="Century Gothic" panose="020B0502020202020204" pitchFamily="34" charset="0"/>
              </a:rPr>
              <a:t>Preparation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699" y="1412776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Flatten the dataset to make it fit the model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682270" y="2513844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110</a:t>
            </a:r>
            <a:endParaRPr lang="en-C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474358" y="2513844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#1</a:t>
            </a:r>
            <a:endParaRPr lang="en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82270" y="2975509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122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74358" y="2975509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#2</a:t>
            </a:r>
            <a:endParaRPr lang="en-CA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47386" y="2509838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WP.0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778614" y="2509837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WP.1</a:t>
            </a: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847386" y="2969297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WP.0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778614" y="2970399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WP.1</a:t>
            </a:r>
            <a:endParaRPr lang="en-CA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09842" y="2509836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WP.2</a:t>
            </a:r>
            <a:endParaRPr lang="en-CA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09842" y="2971501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WP.2</a:t>
            </a:r>
            <a:endParaRPr lang="en-CA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641070" y="2509836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WP.3</a:t>
            </a:r>
            <a:endParaRPr lang="en-CA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559012" y="4077072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110</a:t>
            </a:r>
            <a:endParaRPr lang="en-CA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282328" y="4077070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#1</a:t>
            </a:r>
            <a:endParaRPr lang="en-CA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351100" y="4077072"/>
            <a:ext cx="93122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 0:15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55356" y="4077072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WP.0</a:t>
            </a:r>
            <a:endParaRPr lang="en-CA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3559012" y="4538737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110</a:t>
            </a:r>
            <a:endParaRPr lang="en-CA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282328" y="4538735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#1</a:t>
            </a:r>
            <a:endParaRPr lang="en-CA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4351100" y="4538734"/>
            <a:ext cx="93122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 0:30</a:t>
            </a:r>
            <a:endParaRPr lang="en-CA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6655356" y="4538737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WP.1</a:t>
            </a:r>
            <a:endParaRPr lang="en-CA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3559012" y="5000402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110</a:t>
            </a:r>
            <a:endParaRPr lang="en-CA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282328" y="5000400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#1</a:t>
            </a:r>
            <a:endParaRPr lang="en-CA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4351100" y="5000399"/>
            <a:ext cx="93122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 0:45</a:t>
            </a:r>
            <a:endParaRPr lang="en-CA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6655356" y="5000402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WP.2</a:t>
            </a:r>
            <a:endParaRPr lang="en-CA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559012" y="5457284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122</a:t>
            </a:r>
            <a:endParaRPr lang="en-CA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5282328" y="5457282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#2</a:t>
            </a:r>
            <a:endParaRPr lang="en-CA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351100" y="5457281"/>
            <a:ext cx="93122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 0:15</a:t>
            </a:r>
            <a:endParaRPr lang="en-CA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6655356" y="5457284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WP.0</a:t>
            </a:r>
            <a:endParaRPr lang="en-CA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3559012" y="5913348"/>
            <a:ext cx="79208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122</a:t>
            </a:r>
            <a:endParaRPr lang="en-CA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5282328" y="5913346"/>
            <a:ext cx="1373028" cy="4616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trip #2</a:t>
            </a:r>
            <a:endParaRPr lang="en-CA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4351100" y="5913345"/>
            <a:ext cx="931228" cy="461665"/>
          </a:xfrm>
          <a:prstGeom prst="rect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 0:30</a:t>
            </a:r>
            <a:endParaRPr lang="en-CA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6655356" y="5913348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WP.1</a:t>
            </a:r>
            <a:endParaRPr lang="en-CA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7586584" y="4077071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WP.1</a:t>
            </a:r>
            <a:endParaRPr lang="en-CA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7586584" y="4538736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WP.2</a:t>
            </a:r>
            <a:endParaRPr lang="en-CA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7586584" y="5000401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WP.3</a:t>
            </a:r>
            <a:endParaRPr lang="en-CA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7586584" y="5457283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WP.1</a:t>
            </a:r>
            <a:endParaRPr lang="en-CA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7586584" y="5913347"/>
            <a:ext cx="931228" cy="461665"/>
          </a:xfrm>
          <a:prstGeom prst="rect">
            <a:avLst/>
          </a:prstGeom>
          <a:solidFill>
            <a:srgbClr val="C0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WP.2</a:t>
            </a:r>
            <a:endParaRPr lang="en-CA" sz="2400" dirty="0"/>
          </a:p>
        </p:txBody>
      </p:sp>
      <p:sp>
        <p:nvSpPr>
          <p:cNvPr id="54" name="Content Placeholder 2"/>
          <p:cNvSpPr txBox="1">
            <a:spLocks/>
          </p:cNvSpPr>
          <p:nvPr/>
        </p:nvSpPr>
        <p:spPr>
          <a:xfrm>
            <a:off x="545725" y="2153805"/>
            <a:ext cx="6026573" cy="390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000" i="1" dirty="0" smtClean="0"/>
              <a:t> </a:t>
            </a:r>
            <a:r>
              <a:rPr lang="en-CA" sz="1800" i="1" dirty="0" smtClean="0"/>
              <a:t>Trip ID    Trip Info            List of waypoints</a:t>
            </a:r>
            <a:endParaRPr lang="en-CA" i="1" dirty="0"/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3419872" y="3717032"/>
            <a:ext cx="5472608" cy="43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1800" i="1" dirty="0" smtClean="0"/>
              <a:t> Trip ID    Time         Trip info             Waypoint snapshot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0634" y="4446404"/>
            <a:ext cx="2912609" cy="156966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Flatten</a:t>
            </a:r>
            <a:br>
              <a:rPr lang="en-CA" sz="2400" dirty="0" smtClean="0"/>
            </a:br>
            <a:r>
              <a:rPr lang="en-CA" sz="2400" dirty="0" smtClean="0"/>
              <a:t>from per-trip</a:t>
            </a:r>
            <a:br>
              <a:rPr lang="en-CA" sz="2400" dirty="0" smtClean="0"/>
            </a:br>
            <a:r>
              <a:rPr lang="en-CA" sz="2400" dirty="0" smtClean="0"/>
              <a:t>to per-trip-snapshot</a:t>
            </a: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observations</a:t>
            </a:r>
          </a:p>
        </p:txBody>
      </p:sp>
      <p:sp>
        <p:nvSpPr>
          <p:cNvPr id="57" name="Bent Arrow 56"/>
          <p:cNvSpPr/>
          <p:nvPr/>
        </p:nvSpPr>
        <p:spPr>
          <a:xfrm flipV="1">
            <a:off x="2235318" y="3501007"/>
            <a:ext cx="1224136" cy="1500905"/>
          </a:xfrm>
          <a:prstGeom prst="bentArrow">
            <a:avLst/>
          </a:prstGeom>
          <a:solidFill>
            <a:srgbClr val="FFFFA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2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Model Design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 smtClean="0"/>
              <a:t>What model to use?</a:t>
            </a:r>
          </a:p>
          <a:p>
            <a:pPr marL="0" indent="0">
              <a:buNone/>
            </a:pPr>
            <a:r>
              <a:rPr lang="en-CA" b="1" i="1" dirty="0" smtClean="0"/>
              <a:t>K Nearest Neighbours (</a:t>
            </a:r>
            <a:r>
              <a:rPr lang="en-CA" b="1" i="1" dirty="0" err="1" smtClean="0"/>
              <a:t>kNN</a:t>
            </a:r>
            <a:r>
              <a:rPr lang="en-CA" b="1" i="1" dirty="0" smtClean="0"/>
              <a:t>)</a:t>
            </a:r>
          </a:p>
          <a:p>
            <a:r>
              <a:rPr lang="en-CA" dirty="0" smtClean="0"/>
              <a:t>Use historical trip data to predict the future</a:t>
            </a:r>
          </a:p>
          <a:p>
            <a:pPr marL="0" indent="0">
              <a:buNone/>
            </a:pPr>
            <a:r>
              <a:rPr lang="en-CA" b="1" i="1" dirty="0" smtClean="0"/>
              <a:t>Markov decision process</a:t>
            </a:r>
          </a:p>
          <a:p>
            <a:r>
              <a:rPr lang="en-CA" dirty="0" smtClean="0"/>
              <a:t>Apply logic to current location and direction</a:t>
            </a:r>
            <a:br>
              <a:rPr lang="en-CA" dirty="0" smtClean="0"/>
            </a:br>
            <a:r>
              <a:rPr lang="en-CA" dirty="0" smtClean="0"/>
              <a:t>to predict future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 smtClean="0">
                <a:sym typeface="Wingdings" panose="05000000000000000000" pitchFamily="2" charset="2"/>
              </a:rPr>
              <a:t> We choose </a:t>
            </a:r>
            <a:r>
              <a:rPr lang="en-CA" dirty="0" err="1" smtClean="0">
                <a:sym typeface="Wingdings" panose="05000000000000000000" pitchFamily="2" charset="2"/>
              </a:rPr>
              <a:t>kNN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98547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Model Implementation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1396752"/>
          </a:xfrm>
        </p:spPr>
        <p:txBody>
          <a:bodyPr/>
          <a:lstStyle/>
          <a:p>
            <a:pPr marL="0" indent="0">
              <a:buNone/>
            </a:pPr>
            <a:r>
              <a:rPr lang="en-CA" dirty="0" err="1" smtClean="0"/>
              <a:t>kNN</a:t>
            </a:r>
            <a:r>
              <a:rPr lang="en-CA" dirty="0" smtClean="0"/>
              <a:t> Model Feature Selection:</a:t>
            </a:r>
          </a:p>
          <a:p>
            <a:r>
              <a:rPr lang="en-CA" dirty="0" smtClean="0"/>
              <a:t>Recent location data matters most</a:t>
            </a:r>
          </a:p>
          <a:p>
            <a:endParaRPr lang="en-CA" dirty="0"/>
          </a:p>
          <a:p>
            <a:pPr marL="0" indent="0">
              <a:buNone/>
            </a:pPr>
            <a:endParaRPr lang="en-CA" dirty="0" smtClean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48733"/>
              </p:ext>
            </p:extLst>
          </p:nvPr>
        </p:nvGraphicFramePr>
        <p:xfrm>
          <a:off x="899592" y="2852936"/>
          <a:ext cx="7056784" cy="30175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040560"/>
                <a:gridCol w="2016224"/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Features</a:t>
                      </a:r>
                      <a:endParaRPr lang="en-CA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 smtClean="0"/>
                        <a:t>Mean Error of Predictions</a:t>
                      </a:r>
                      <a:endParaRPr lang="en-CA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Locations</a:t>
                      </a:r>
                      <a:r>
                        <a:rPr lang="en-CA" sz="2400" baseline="0" dirty="0" smtClean="0"/>
                        <a:t> at start and past 5 minutes, weighted to current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 smtClean="0"/>
                        <a:t>1.89 km</a:t>
                      </a:r>
                      <a:endParaRPr lang="en-CA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Same, but with even weighting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 smtClean="0"/>
                        <a:t>1.93 km</a:t>
                      </a:r>
                      <a:endParaRPr lang="en-CA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Same,</a:t>
                      </a:r>
                      <a:r>
                        <a:rPr lang="en-CA" sz="2400" baseline="0" dirty="0" smtClean="0"/>
                        <a:t> </a:t>
                      </a:r>
                      <a:r>
                        <a:rPr lang="en-CA" sz="2400" dirty="0" smtClean="0"/>
                        <a:t>including start time-of-day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 smtClean="0"/>
                        <a:t>2.12 km</a:t>
                      </a:r>
                      <a:endParaRPr lang="en-CA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2400" dirty="0" smtClean="0"/>
                        <a:t>Same, including</a:t>
                      </a:r>
                      <a:r>
                        <a:rPr lang="en-CA" sz="2400" baseline="0" dirty="0" smtClean="0"/>
                        <a:t> taxi id</a:t>
                      </a:r>
                      <a:endParaRPr lang="en-CA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400" dirty="0" smtClean="0"/>
                        <a:t>2.36 km</a:t>
                      </a:r>
                      <a:endParaRPr lang="en-CA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387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Century Gothic" panose="020B0502020202020204" pitchFamily="34" charset="0"/>
              </a:rPr>
              <a:t>Model Performance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Best results:</a:t>
            </a:r>
          </a:p>
          <a:p>
            <a:r>
              <a:rPr lang="en-CA" dirty="0" smtClean="0"/>
              <a:t>k = 30</a:t>
            </a:r>
          </a:p>
          <a:p>
            <a:r>
              <a:rPr lang="en-CA" dirty="0" smtClean="0"/>
              <a:t>100,000</a:t>
            </a:r>
            <a:br>
              <a:rPr lang="en-CA" dirty="0" smtClean="0"/>
            </a:br>
            <a:r>
              <a:rPr lang="en-CA" dirty="0" smtClean="0"/>
              <a:t>training</a:t>
            </a:r>
            <a:br>
              <a:rPr lang="en-CA" dirty="0" smtClean="0"/>
            </a:br>
            <a:r>
              <a:rPr lang="en-CA" dirty="0" smtClean="0"/>
              <a:t>points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7" y="1556792"/>
            <a:ext cx="5805859" cy="455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48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</TotalTime>
  <Words>709</Words>
  <Application>Microsoft Office PowerPoint</Application>
  <PresentationFormat>On-screen Show (4:3)</PresentationFormat>
  <Paragraphs>158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Predicting the Destinations of Taxis on Route</vt:lpstr>
      <vt:lpstr>Research Problem</vt:lpstr>
      <vt:lpstr>Research Data</vt:lpstr>
      <vt:lpstr>Data Sample</vt:lpstr>
      <vt:lpstr>Data Cleaning</vt:lpstr>
      <vt:lpstr>Data Preparation</vt:lpstr>
      <vt:lpstr>Model Design</vt:lpstr>
      <vt:lpstr>Model Implementation</vt:lpstr>
      <vt:lpstr>Model Performance</vt:lpstr>
      <vt:lpstr>Model Performance</vt:lpstr>
      <vt:lpstr>Model Performance</vt:lpstr>
      <vt:lpstr>Predicting a Typical Trip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Conclusion</vt:lpstr>
      <vt:lpstr>Future Research</vt:lpstr>
      <vt:lpstr>Programming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Destinations of Taxis on Route</dc:title>
  <dc:creator>Peter</dc:creator>
  <cp:lastModifiedBy>Peter</cp:lastModifiedBy>
  <cp:revision>51</cp:revision>
  <dcterms:created xsi:type="dcterms:W3CDTF">2015-06-16T17:13:45Z</dcterms:created>
  <dcterms:modified xsi:type="dcterms:W3CDTF">2016-05-18T18:01:11Z</dcterms:modified>
</cp:coreProperties>
</file>